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vml" ContentType="application/vnd.openxmlformats-officedocument.vmlDrawing"/>
  <Default Extension="tif" ContentType="image/tif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embeddings/oleObject1.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0"/>
  </p:notesMasterIdLst>
  <p:sldIdLst>
    <p:sldId id="259" r:id="rId2"/>
    <p:sldId id="266" r:id="rId3"/>
    <p:sldId id="258" r:id="rId4"/>
    <p:sldId id="260" r:id="rId5"/>
    <p:sldId id="263" r:id="rId6"/>
    <p:sldId id="257" r:id="rId7"/>
    <p:sldId id="264" r:id="rId8"/>
    <p:sldId id="265"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462" autoAdjust="0"/>
  </p:normalViewPr>
  <p:slideViewPr>
    <p:cSldViewPr snapToGrid="0" snapToObjects="1">
      <p:cViewPr varScale="1">
        <p:scale>
          <a:sx n="91" d="100"/>
          <a:sy n="91" d="100"/>
        </p:scale>
        <p:origin x="-163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interSettings" Target="printerSettings/printerSettings1.bin"/><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media/image1.jpeg>
</file>

<file path=ppt/media/image2.jpeg>
</file>

<file path=ppt/media/image4.png>
</file>

<file path=ppt/media/image5.png>
</file>

<file path=ppt/media/image6.ti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F964736-5989-C349-B267-D44C3E28794B}" type="datetimeFigureOut">
              <a:rPr lang="en-US" smtClean="0"/>
              <a:t>6/24/14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CC62F09-000E-9946-8E32-579209004EDE}" type="slidenum">
              <a:rPr lang="en-US" smtClean="0"/>
              <a:t>‹#›</a:t>
            </a:fld>
            <a:endParaRPr lang="en-US"/>
          </a:p>
        </p:txBody>
      </p:sp>
    </p:spTree>
    <p:extLst>
      <p:ext uri="{BB962C8B-B14F-4D97-AF65-F5344CB8AC3E}">
        <p14:creationId xmlns:p14="http://schemas.microsoft.com/office/powerpoint/2010/main" val="199085951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a:t>
            </a:r>
            <a:r>
              <a:rPr lang="en-US" baseline="0" dirty="0" smtClean="0"/>
              <a:t> My name is David and I’m going to tell you about </a:t>
            </a:r>
            <a:r>
              <a:rPr lang="en-US" baseline="0" dirty="0" err="1" smtClean="0"/>
              <a:t>RxFx</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2CC62F09-000E-9946-8E32-579209004EDE}" type="slidenum">
              <a:rPr lang="en-US" smtClean="0"/>
              <a:t>1</a:t>
            </a:fld>
            <a:endParaRPr lang="en-US"/>
          </a:p>
        </p:txBody>
      </p:sp>
    </p:spTree>
    <p:extLst>
      <p:ext uri="{BB962C8B-B14F-4D97-AF65-F5344CB8AC3E}">
        <p14:creationId xmlns:p14="http://schemas.microsoft.com/office/powerpoint/2010/main" val="13283340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today’s world,</a:t>
            </a:r>
            <a:r>
              <a:rPr lang="en-US" baseline="0" dirty="0" smtClean="0"/>
              <a:t> we are being charged more and more with the task of managing our own health care. </a:t>
            </a:r>
          </a:p>
          <a:p>
            <a:r>
              <a:rPr lang="en-US" baseline="0" dirty="0" smtClean="0"/>
              <a:t>We can choose our insurance, and we choose our doctors. We enter the healthcare system. </a:t>
            </a:r>
          </a:p>
          <a:p>
            <a:r>
              <a:rPr lang="en-US" baseline="0" dirty="0" smtClean="0"/>
              <a:t>Once inside, we have more choices still. </a:t>
            </a:r>
          </a:p>
          <a:p>
            <a:r>
              <a:rPr lang="en-US" baseline="0" dirty="0" smtClean="0"/>
              <a:t>For example, we may go to our doctor to see about prescriptions for birth control, or depression. </a:t>
            </a:r>
          </a:p>
          <a:p>
            <a:r>
              <a:rPr lang="en-US" baseline="0" dirty="0" smtClean="0"/>
              <a:t>They may have a default pharmaceutical recommendation, and though doctors may have some idea of the side effects for what they prescribe, they may not know about all of them, or how common they are.</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2CC62F09-000E-9946-8E32-579209004EDE}" type="slidenum">
              <a:rPr lang="en-US" smtClean="0"/>
              <a:t>3</a:t>
            </a:fld>
            <a:endParaRPr lang="en-US"/>
          </a:p>
        </p:txBody>
      </p:sp>
    </p:spTree>
    <p:extLst>
      <p:ext uri="{BB962C8B-B14F-4D97-AF65-F5344CB8AC3E}">
        <p14:creationId xmlns:p14="http://schemas.microsoft.com/office/powerpoint/2010/main" val="1086953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This kind of information is actually pretty difficult to come by. Advertisements and advisories may list the range of side-effects, but do not distinguish between the likelihood of relatively innocuous symptoms like headaches from more serious side effect. In fact, it’s kind of a dark topic. Our medical history is private and unique. We don’t talk about these kinds of things, so information doesn’t really come by word-of-mouth, but even if it did, it might not apply to our particular condition. Moreover, we each have unique tolerances. While one person may be willing to experience nausea or weight gain for the benefit of the drug they take, they may not be willing to experience other effects. In addition, the variety of drugs on the market today may lead to a long trial and error period until finding a suitable drug. </a:t>
            </a:r>
            <a:endParaRPr lang="en-US" dirty="0"/>
          </a:p>
        </p:txBody>
      </p:sp>
      <p:sp>
        <p:nvSpPr>
          <p:cNvPr id="4" name="Slide Number Placeholder 3"/>
          <p:cNvSpPr>
            <a:spLocks noGrp="1"/>
          </p:cNvSpPr>
          <p:nvPr>
            <p:ph type="sldNum" sz="quarter" idx="10"/>
          </p:nvPr>
        </p:nvSpPr>
        <p:spPr/>
        <p:txBody>
          <a:bodyPr/>
          <a:lstStyle/>
          <a:p>
            <a:fld id="{2CC62F09-000E-9946-8E32-579209004EDE}" type="slidenum">
              <a:rPr lang="en-US" smtClean="0"/>
              <a:t>4</a:t>
            </a:fld>
            <a:endParaRPr lang="en-US"/>
          </a:p>
        </p:txBody>
      </p:sp>
    </p:spTree>
    <p:extLst>
      <p:ext uri="{BB962C8B-B14F-4D97-AF65-F5344CB8AC3E}">
        <p14:creationId xmlns:p14="http://schemas.microsoft.com/office/powerpoint/2010/main" val="10869530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err="1" smtClean="0"/>
              <a:t>RxFx</a:t>
            </a:r>
            <a:r>
              <a:rPr lang="en-US" baseline="0" dirty="0" smtClean="0"/>
              <a:t> aims to provide people with recommendations that are personally tailored to the side effects they are most wanting to avoid.</a:t>
            </a:r>
            <a:endParaRPr lang="en-US" dirty="0" smtClean="0"/>
          </a:p>
          <a:p>
            <a:endParaRPr lang="en-US" dirty="0"/>
          </a:p>
        </p:txBody>
      </p:sp>
      <p:sp>
        <p:nvSpPr>
          <p:cNvPr id="4" name="Slide Number Placeholder 3"/>
          <p:cNvSpPr>
            <a:spLocks noGrp="1"/>
          </p:cNvSpPr>
          <p:nvPr>
            <p:ph type="sldNum" sz="quarter" idx="10"/>
          </p:nvPr>
        </p:nvSpPr>
        <p:spPr/>
        <p:txBody>
          <a:bodyPr/>
          <a:lstStyle/>
          <a:p>
            <a:fld id="{2CC62F09-000E-9946-8E32-579209004EDE}" type="slidenum">
              <a:rPr lang="en-US" smtClean="0"/>
              <a:t>5</a:t>
            </a:fld>
            <a:endParaRPr lang="en-US"/>
          </a:p>
        </p:txBody>
      </p:sp>
    </p:spTree>
    <p:extLst>
      <p:ext uri="{BB962C8B-B14F-4D97-AF65-F5344CB8AC3E}">
        <p14:creationId xmlns:p14="http://schemas.microsoft.com/office/powerpoint/2010/main" val="1882715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DC2D533-7D38-D74E-B6CB-0D7DD3BF2493}" type="datetimeFigureOut">
              <a:rPr lang="en-US" smtClean="0"/>
              <a:t>6/24/14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538CD9-960B-5449-BBAE-C52CA324CFC3}"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DC2D533-7D38-D74E-B6CB-0D7DD3BF2493}" type="datetimeFigureOut">
              <a:rPr lang="en-US" smtClean="0"/>
              <a:t>6/24/14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538CD9-960B-5449-BBAE-C52CA324CFC3}"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DC2D533-7D38-D74E-B6CB-0D7DD3BF2493}" type="datetimeFigureOut">
              <a:rPr lang="en-US" smtClean="0"/>
              <a:t>6/24/14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538CD9-960B-5449-BBAE-C52CA324CFC3}"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DC2D533-7D38-D74E-B6CB-0D7DD3BF2493}" type="datetimeFigureOut">
              <a:rPr lang="en-US" smtClean="0"/>
              <a:t>6/24/14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538CD9-960B-5449-BBAE-C52CA324CFC3}"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DC2D533-7D38-D74E-B6CB-0D7DD3BF2493}" type="datetimeFigureOut">
              <a:rPr lang="en-US" smtClean="0"/>
              <a:t>6/24/14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538CD9-960B-5449-BBAE-C52CA324CFC3}"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DC2D533-7D38-D74E-B6CB-0D7DD3BF2493}" type="datetimeFigureOut">
              <a:rPr lang="en-US" smtClean="0"/>
              <a:t>6/24/14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538CD9-960B-5449-BBAE-C52CA324CFC3}"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DC2D533-7D38-D74E-B6CB-0D7DD3BF2493}" type="datetimeFigureOut">
              <a:rPr lang="en-US" smtClean="0"/>
              <a:t>6/24/14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8538CD9-960B-5449-BBAE-C52CA324CFC3}"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DC2D533-7D38-D74E-B6CB-0D7DD3BF2493}" type="datetimeFigureOut">
              <a:rPr lang="en-US" smtClean="0"/>
              <a:t>6/24/14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8538CD9-960B-5449-BBAE-C52CA324CFC3}"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C2D533-7D38-D74E-B6CB-0D7DD3BF2493}" type="datetimeFigureOut">
              <a:rPr lang="en-US" smtClean="0"/>
              <a:t>6/24/14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8538CD9-960B-5449-BBAE-C52CA324CFC3}"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DC2D533-7D38-D74E-B6CB-0D7DD3BF2493}" type="datetimeFigureOut">
              <a:rPr lang="en-US" smtClean="0"/>
              <a:t>6/24/14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538CD9-960B-5449-BBAE-C52CA324CFC3}"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DC2D533-7D38-D74E-B6CB-0D7DD3BF2493}" type="datetimeFigureOut">
              <a:rPr lang="en-US" smtClean="0"/>
              <a:t>6/24/14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538CD9-960B-5449-BBAE-C52CA324CFC3}"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C2D533-7D38-D74E-B6CB-0D7DD3BF2493}" type="datetimeFigureOut">
              <a:rPr lang="en-US" smtClean="0"/>
              <a:t>6/24/14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538CD9-960B-5449-BBAE-C52CA324CFC3}"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jpeg"/><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jpeg"/><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localhost:5000/"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3.emf"/><Relationship Id="rId5" Type="http://schemas.openxmlformats.org/officeDocument/2006/relationships/image" Target="../media/image4.png"/><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tif"/><Relationship Id="rId4" Type="http://schemas.openxmlformats.org/officeDocument/2006/relationships/image" Target="../media/image7.jpg"/><Relationship Id="rId5" Type="http://schemas.openxmlformats.org/officeDocument/2006/relationships/image" Target="../media/image8.png"/><Relationship Id="rId6"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RxFx</a:t>
            </a:r>
            <a:endParaRPr lang="en-US" dirty="0"/>
          </a:p>
        </p:txBody>
      </p:sp>
      <p:sp>
        <p:nvSpPr>
          <p:cNvPr id="3" name="Subtitle 2"/>
          <p:cNvSpPr>
            <a:spLocks noGrp="1"/>
          </p:cNvSpPr>
          <p:nvPr>
            <p:ph type="subTitle" idx="1"/>
          </p:nvPr>
        </p:nvSpPr>
        <p:spPr/>
        <p:txBody>
          <a:bodyPr/>
          <a:lstStyle/>
          <a:p>
            <a:r>
              <a:rPr lang="en-US" dirty="0" smtClean="0"/>
              <a:t>David J. Paulsen</a:t>
            </a:r>
            <a:endParaRPr lang="en-US" dirty="0"/>
          </a:p>
        </p:txBody>
      </p:sp>
    </p:spTree>
    <p:extLst>
      <p:ext uri="{BB962C8B-B14F-4D97-AF65-F5344CB8AC3E}">
        <p14:creationId xmlns:p14="http://schemas.microsoft.com/office/powerpoint/2010/main" val="267483797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4742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smtClean="0"/>
              <a:t>Which prescription drug should I request?</a:t>
            </a:r>
            <a:endParaRPr lang="en-US" dirty="0"/>
          </a:p>
        </p:txBody>
      </p:sp>
      <p:sp>
        <p:nvSpPr>
          <p:cNvPr id="8" name="Text Placeholder 7"/>
          <p:cNvSpPr>
            <a:spLocks noGrp="1"/>
          </p:cNvSpPr>
          <p:nvPr>
            <p:ph type="body" idx="1"/>
          </p:nvPr>
        </p:nvSpPr>
        <p:spPr>
          <a:xfrm>
            <a:off x="457200" y="2120996"/>
            <a:ext cx="4040188" cy="528729"/>
          </a:xfrm>
        </p:spPr>
        <p:txBody>
          <a:bodyPr/>
          <a:lstStyle/>
          <a:p>
            <a:pPr algn="ctr"/>
            <a:r>
              <a:rPr lang="en-US" dirty="0" smtClean="0"/>
              <a:t>BIRTH CONTROL</a:t>
            </a:r>
            <a:endParaRPr lang="en-US" dirty="0"/>
          </a:p>
        </p:txBody>
      </p:sp>
      <p:sp>
        <p:nvSpPr>
          <p:cNvPr id="10" name="Text Placeholder 9"/>
          <p:cNvSpPr>
            <a:spLocks noGrp="1"/>
          </p:cNvSpPr>
          <p:nvPr>
            <p:ph type="body" sz="quarter" idx="3"/>
          </p:nvPr>
        </p:nvSpPr>
        <p:spPr>
          <a:xfrm>
            <a:off x="4645025" y="2120996"/>
            <a:ext cx="4041775" cy="528729"/>
          </a:xfrm>
        </p:spPr>
        <p:txBody>
          <a:bodyPr/>
          <a:lstStyle/>
          <a:p>
            <a:pPr algn="ctr"/>
            <a:r>
              <a:rPr lang="en-US" dirty="0" smtClean="0"/>
              <a:t>ANTI-DEPRESSANTS</a:t>
            </a:r>
            <a:endParaRPr lang="en-US" dirty="0"/>
          </a:p>
        </p:txBody>
      </p:sp>
      <p:pic>
        <p:nvPicPr>
          <p:cNvPr id="12" name="Content Placeholder 8" descr="hormonal_methods.jpg"/>
          <p:cNvPicPr>
            <a:picLocks noGrp="1" noChangeAspect="1"/>
          </p:cNvPicPr>
          <p:nvPr>
            <p:ph sz="half" idx="2"/>
          </p:nvPr>
        </p:nvPicPr>
        <p:blipFill>
          <a:blip r:embed="rId3">
            <a:extLst>
              <a:ext uri="{28A0092B-C50C-407E-A947-70E740481C1C}">
                <a14:useLocalDpi xmlns:a14="http://schemas.microsoft.com/office/drawing/2010/main" val="0"/>
              </a:ext>
            </a:extLst>
          </a:blip>
          <a:srcRect t="-24980" b="-24980"/>
          <a:stretch>
            <a:fillRect/>
          </a:stretch>
        </p:blipFill>
        <p:spPr/>
      </p:pic>
      <p:pic>
        <p:nvPicPr>
          <p:cNvPr id="13" name="Content Placeholder 9" descr="1288093302_1373846330.jpg"/>
          <p:cNvPicPr>
            <a:picLocks noGrp="1" noChangeAspect="1"/>
          </p:cNvPicPr>
          <p:nvPr>
            <p:ph sz="quarter" idx="4"/>
          </p:nvPr>
        </p:nvPicPr>
        <p:blipFill>
          <a:blip r:embed="rId4">
            <a:extLst>
              <a:ext uri="{28A0092B-C50C-407E-A947-70E740481C1C}">
                <a14:useLocalDpi xmlns:a14="http://schemas.microsoft.com/office/drawing/2010/main" val="0"/>
              </a:ext>
            </a:extLst>
          </a:blip>
          <a:srcRect t="-21935" b="-21935"/>
          <a:stretch>
            <a:fillRect/>
          </a:stretch>
        </p:blipFill>
        <p:spPr/>
      </p:pic>
    </p:spTree>
    <p:extLst>
      <p:ext uri="{BB962C8B-B14F-4D97-AF65-F5344CB8AC3E}">
        <p14:creationId xmlns:p14="http://schemas.microsoft.com/office/powerpoint/2010/main" val="63457717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fontScale="90000"/>
          </a:bodyPr>
          <a:lstStyle/>
          <a:p>
            <a:r>
              <a:rPr lang="en-US" dirty="0" smtClean="0"/>
              <a:t>Which prescription drug should I request?</a:t>
            </a:r>
            <a:endParaRPr lang="en-US" dirty="0"/>
          </a:p>
        </p:txBody>
      </p:sp>
      <p:sp>
        <p:nvSpPr>
          <p:cNvPr id="8" name="Text Placeholder 7"/>
          <p:cNvSpPr>
            <a:spLocks noGrp="1"/>
          </p:cNvSpPr>
          <p:nvPr>
            <p:ph type="body" idx="1"/>
          </p:nvPr>
        </p:nvSpPr>
        <p:spPr>
          <a:xfrm>
            <a:off x="457200" y="2120996"/>
            <a:ext cx="4040188" cy="528729"/>
          </a:xfrm>
        </p:spPr>
        <p:txBody>
          <a:bodyPr/>
          <a:lstStyle/>
          <a:p>
            <a:pPr algn="ctr"/>
            <a:r>
              <a:rPr lang="en-US" dirty="0" smtClean="0"/>
              <a:t>BIRTH CONTROL</a:t>
            </a:r>
            <a:endParaRPr lang="en-US" dirty="0"/>
          </a:p>
        </p:txBody>
      </p:sp>
      <p:sp>
        <p:nvSpPr>
          <p:cNvPr id="10" name="Text Placeholder 9"/>
          <p:cNvSpPr>
            <a:spLocks noGrp="1"/>
          </p:cNvSpPr>
          <p:nvPr>
            <p:ph type="body" sz="quarter" idx="3"/>
          </p:nvPr>
        </p:nvSpPr>
        <p:spPr>
          <a:xfrm>
            <a:off x="4645025" y="2120996"/>
            <a:ext cx="4041775" cy="528729"/>
          </a:xfrm>
        </p:spPr>
        <p:txBody>
          <a:bodyPr/>
          <a:lstStyle/>
          <a:p>
            <a:pPr algn="ctr"/>
            <a:r>
              <a:rPr lang="en-US" dirty="0" smtClean="0"/>
              <a:t>ANTI-DEPRESSANTS</a:t>
            </a:r>
            <a:endParaRPr lang="en-US" dirty="0"/>
          </a:p>
        </p:txBody>
      </p:sp>
      <p:pic>
        <p:nvPicPr>
          <p:cNvPr id="12" name="Content Placeholder 8" descr="hormonal_methods.jpg"/>
          <p:cNvPicPr>
            <a:picLocks noGrp="1" noChangeAspect="1"/>
          </p:cNvPicPr>
          <p:nvPr>
            <p:ph sz="half" idx="2"/>
          </p:nvPr>
        </p:nvPicPr>
        <p:blipFill>
          <a:blip r:embed="rId3">
            <a:extLst>
              <a:ext uri="{28A0092B-C50C-407E-A947-70E740481C1C}">
                <a14:useLocalDpi xmlns:a14="http://schemas.microsoft.com/office/drawing/2010/main" val="0"/>
              </a:ext>
            </a:extLst>
          </a:blip>
          <a:srcRect t="-24980" b="-24980"/>
          <a:stretch>
            <a:fillRect/>
          </a:stretch>
        </p:blipFill>
        <p:spPr/>
      </p:pic>
      <p:pic>
        <p:nvPicPr>
          <p:cNvPr id="13" name="Content Placeholder 9" descr="1288093302_1373846330.jpg"/>
          <p:cNvPicPr>
            <a:picLocks noGrp="1" noChangeAspect="1"/>
          </p:cNvPicPr>
          <p:nvPr>
            <p:ph sz="quarter" idx="4"/>
          </p:nvPr>
        </p:nvPicPr>
        <p:blipFill>
          <a:blip r:embed="rId4">
            <a:extLst>
              <a:ext uri="{28A0092B-C50C-407E-A947-70E740481C1C}">
                <a14:useLocalDpi xmlns:a14="http://schemas.microsoft.com/office/drawing/2010/main" val="0"/>
              </a:ext>
            </a:extLst>
          </a:blip>
          <a:srcRect t="-21935" b="-21935"/>
          <a:stretch>
            <a:fillRect/>
          </a:stretch>
        </p:blipFill>
        <p:spPr/>
      </p:pic>
      <p:sp>
        <p:nvSpPr>
          <p:cNvPr id="2" name="Rectangle 1"/>
          <p:cNvSpPr/>
          <p:nvPr/>
        </p:nvSpPr>
        <p:spPr>
          <a:xfrm>
            <a:off x="457200" y="5722271"/>
            <a:ext cx="4040188" cy="92114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Headache, dizziness, nausea, decreased libido, mood swings</a:t>
            </a:r>
            <a:endParaRPr lang="en-US" dirty="0">
              <a:solidFill>
                <a:schemeClr val="tx1"/>
              </a:solidFill>
            </a:endParaRPr>
          </a:p>
        </p:txBody>
      </p:sp>
      <p:sp>
        <p:nvSpPr>
          <p:cNvPr id="9" name="Rectangle 8"/>
          <p:cNvSpPr/>
          <p:nvPr/>
        </p:nvSpPr>
        <p:spPr>
          <a:xfrm>
            <a:off x="4645025" y="5722271"/>
            <a:ext cx="4040188" cy="921145"/>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solidFill>
                  <a:schemeClr val="tx1"/>
                </a:solidFill>
              </a:rPr>
              <a:t>Weight gain, sexual dysfunction, sleep disturbances, nausea, fatigue, tremor, dry mouth, stomach upset</a:t>
            </a:r>
            <a:endParaRPr lang="en-US" dirty="0">
              <a:solidFill>
                <a:schemeClr val="tx1"/>
              </a:solidFill>
            </a:endParaRPr>
          </a:p>
        </p:txBody>
      </p:sp>
    </p:spTree>
    <p:extLst>
      <p:ext uri="{BB962C8B-B14F-4D97-AF65-F5344CB8AC3E}">
        <p14:creationId xmlns:p14="http://schemas.microsoft.com/office/powerpoint/2010/main" val="251885200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hlinkClick r:id="rId3"/>
              </a:rPr>
              <a:t>RxFx</a:t>
            </a:r>
            <a:endParaRPr lang="en-US" dirty="0"/>
          </a:p>
        </p:txBody>
      </p:sp>
    </p:spTree>
    <p:extLst>
      <p:ext uri="{BB962C8B-B14F-4D97-AF65-F5344CB8AC3E}">
        <p14:creationId xmlns:p14="http://schemas.microsoft.com/office/powerpoint/2010/main" val="76747899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Data Source</a:t>
            </a:r>
            <a:endParaRPr lang="en-US" dirty="0"/>
          </a:p>
        </p:txBody>
      </p:sp>
      <p:sp>
        <p:nvSpPr>
          <p:cNvPr id="3" name="Content Placeholder 2"/>
          <p:cNvSpPr>
            <a:spLocks noGrp="1"/>
          </p:cNvSpPr>
          <p:nvPr>
            <p:ph idx="1"/>
          </p:nvPr>
        </p:nvSpPr>
        <p:spPr/>
        <p:txBody>
          <a:bodyPr>
            <a:normAutofit/>
          </a:bodyPr>
          <a:lstStyle/>
          <a:p>
            <a:r>
              <a:rPr lang="en-US" dirty="0" err="1" smtClean="0"/>
              <a:t>openFDA</a:t>
            </a:r>
            <a:r>
              <a:rPr lang="en-US" dirty="0" smtClean="0"/>
              <a:t> database: </a:t>
            </a:r>
          </a:p>
          <a:p>
            <a:pPr lvl="1"/>
            <a:r>
              <a:rPr lang="en-US" dirty="0" smtClean="0"/>
              <a:t>3 million records self- or physician-reported entries from around the world</a:t>
            </a:r>
          </a:p>
          <a:p>
            <a:pPr lvl="1"/>
            <a:r>
              <a:rPr lang="en-US" dirty="0" smtClean="0"/>
              <a:t>more than 320k drug listings</a:t>
            </a:r>
          </a:p>
          <a:p>
            <a:pPr lvl="1"/>
            <a:r>
              <a:rPr lang="en-US" dirty="0" smtClean="0"/>
              <a:t>10.7 </a:t>
            </a:r>
            <a:r>
              <a:rPr lang="en-US" dirty="0"/>
              <a:t>million indications (e.g. depression)</a:t>
            </a:r>
          </a:p>
          <a:p>
            <a:pPr lvl="1"/>
            <a:r>
              <a:rPr lang="en-US" dirty="0" smtClean="0"/>
              <a:t>16k </a:t>
            </a:r>
            <a:r>
              <a:rPr lang="en-US" dirty="0"/>
              <a:t>side effect </a:t>
            </a:r>
            <a:r>
              <a:rPr lang="en-US" dirty="0" smtClean="0"/>
              <a:t>listings</a:t>
            </a:r>
          </a:p>
          <a:p>
            <a:pPr lvl="1"/>
            <a:r>
              <a:rPr lang="en-US" dirty="0"/>
              <a:t>6.1 million side effects by </a:t>
            </a:r>
            <a:r>
              <a:rPr lang="en-US" dirty="0" smtClean="0"/>
              <a:t>indication</a:t>
            </a:r>
            <a:endParaRPr lang="en-US" dirty="0"/>
          </a:p>
          <a:p>
            <a:pPr lvl="1"/>
            <a:endParaRPr lang="en-US" dirty="0" smtClean="0"/>
          </a:p>
        </p:txBody>
      </p:sp>
    </p:spTree>
    <p:extLst>
      <p:ext uri="{BB962C8B-B14F-4D97-AF65-F5344CB8AC3E}">
        <p14:creationId xmlns:p14="http://schemas.microsoft.com/office/powerpoint/2010/main" val="5552167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Cleansing</a:t>
            </a:r>
            <a:endParaRPr lang="en-US" dirty="0"/>
          </a:p>
        </p:txBody>
      </p:sp>
      <p:sp>
        <p:nvSpPr>
          <p:cNvPr id="3" name="Content Placeholder 2"/>
          <p:cNvSpPr>
            <a:spLocks noGrp="1"/>
          </p:cNvSpPr>
          <p:nvPr>
            <p:ph idx="1"/>
          </p:nvPr>
        </p:nvSpPr>
        <p:spPr>
          <a:xfrm>
            <a:off x="457200" y="1600200"/>
            <a:ext cx="8229600" cy="5015301"/>
          </a:xfrm>
        </p:spPr>
        <p:txBody>
          <a:bodyPr>
            <a:normAutofit fontScale="92500" lnSpcReduction="10000"/>
          </a:bodyPr>
          <a:lstStyle/>
          <a:p>
            <a:pPr lvl="1"/>
            <a:r>
              <a:rPr lang="en-US" dirty="0"/>
              <a:t>reduced </a:t>
            </a:r>
            <a:r>
              <a:rPr lang="en-US" dirty="0" smtClean="0"/>
              <a:t>~320k drug listings to ~90k </a:t>
            </a:r>
            <a:r>
              <a:rPr lang="en-US" dirty="0"/>
              <a:t>after cleaning</a:t>
            </a:r>
          </a:p>
          <a:p>
            <a:pPr lvl="2"/>
            <a:r>
              <a:rPr lang="en-US" i="1" dirty="0" err="1"/>
              <a:t>grep</a:t>
            </a:r>
            <a:r>
              <a:rPr lang="en-US" dirty="0"/>
              <a:t>, </a:t>
            </a:r>
            <a:r>
              <a:rPr lang="en-US" i="1" dirty="0"/>
              <a:t>python,</a:t>
            </a:r>
            <a:r>
              <a:rPr lang="en-US" dirty="0"/>
              <a:t> and </a:t>
            </a:r>
            <a:r>
              <a:rPr lang="en-US" i="1" dirty="0"/>
              <a:t>n-gram </a:t>
            </a:r>
            <a:r>
              <a:rPr lang="en-US" i="1" dirty="0" smtClean="0"/>
              <a:t>similarity</a:t>
            </a:r>
          </a:p>
          <a:p>
            <a:pPr lvl="2"/>
            <a:endParaRPr lang="en-US" i="1" dirty="0" smtClean="0"/>
          </a:p>
          <a:p>
            <a:pPr lvl="1"/>
            <a:r>
              <a:rPr lang="en-US" dirty="0" smtClean="0"/>
              <a:t>reduced </a:t>
            </a:r>
            <a:r>
              <a:rPr lang="en-US" dirty="0" err="1" smtClean="0"/>
              <a:t>openFDA</a:t>
            </a:r>
            <a:r>
              <a:rPr lang="en-US" dirty="0" smtClean="0"/>
              <a:t> data set to tables listing the proportion of patients experiencing </a:t>
            </a:r>
          </a:p>
          <a:p>
            <a:pPr lvl="2"/>
            <a:r>
              <a:rPr lang="en-US" dirty="0" smtClean="0"/>
              <a:t>side effect </a:t>
            </a:r>
            <a:r>
              <a:rPr lang="en-US" i="1" dirty="0" smtClean="0">
                <a:solidFill>
                  <a:schemeClr val="accent6">
                    <a:lumMod val="75000"/>
                  </a:schemeClr>
                </a:solidFill>
              </a:rPr>
              <a:t>f</a:t>
            </a:r>
            <a:r>
              <a:rPr lang="en-US" dirty="0"/>
              <a:t> </a:t>
            </a:r>
            <a:r>
              <a:rPr lang="en-US" dirty="0" smtClean="0"/>
              <a:t>with drug </a:t>
            </a:r>
            <a:r>
              <a:rPr lang="en-US" i="1" dirty="0" smtClean="0">
                <a:solidFill>
                  <a:srgbClr val="E46C0A"/>
                </a:solidFill>
              </a:rPr>
              <a:t>x</a:t>
            </a:r>
            <a:r>
              <a:rPr lang="en-US" dirty="0" smtClean="0"/>
              <a:t> for indication </a:t>
            </a:r>
            <a:r>
              <a:rPr lang="en-US" i="1" dirty="0" smtClean="0">
                <a:solidFill>
                  <a:srgbClr val="E46C0A"/>
                </a:solidFill>
              </a:rPr>
              <a:t>y</a:t>
            </a:r>
            <a:r>
              <a:rPr lang="en-US" dirty="0" smtClean="0"/>
              <a:t>.</a:t>
            </a:r>
          </a:p>
          <a:p>
            <a:pPr lvl="2"/>
            <a:endParaRPr lang="en-US" dirty="0"/>
          </a:p>
          <a:p>
            <a:pPr lvl="2"/>
            <a:endParaRPr lang="en-US" dirty="0" smtClean="0"/>
          </a:p>
          <a:p>
            <a:pPr lvl="2"/>
            <a:endParaRPr lang="en-US" dirty="0"/>
          </a:p>
          <a:p>
            <a:pPr lvl="2"/>
            <a:endParaRPr lang="en-US" dirty="0" smtClean="0"/>
          </a:p>
          <a:p>
            <a:pPr lvl="2"/>
            <a:endParaRPr lang="en-US" dirty="0" smtClean="0"/>
          </a:p>
          <a:p>
            <a:pPr marL="914400" lvl="2" indent="0">
              <a:buNone/>
            </a:pPr>
            <a:r>
              <a:rPr lang="en-US" dirty="0" smtClean="0"/>
              <a:t>where </a:t>
            </a:r>
            <a:r>
              <a:rPr lang="en-US" i="1" dirty="0" err="1" smtClean="0"/>
              <a:t>ϖ</a:t>
            </a:r>
            <a:r>
              <a:rPr lang="en-US" dirty="0" smtClean="0"/>
              <a:t> = weights of preferences for side effects 1-</a:t>
            </a:r>
            <a:r>
              <a:rPr lang="en-US" i="1" dirty="0" smtClean="0"/>
              <a:t>k</a:t>
            </a:r>
            <a:r>
              <a:rPr lang="en-US" dirty="0" smtClean="0"/>
              <a:t> and </a:t>
            </a:r>
          </a:p>
          <a:p>
            <a:pPr marL="914400" lvl="2" indent="0">
              <a:buNone/>
            </a:pPr>
            <a:r>
              <a:rPr lang="en-US" i="1" dirty="0" err="1" smtClean="0"/>
              <a:t>ρ</a:t>
            </a:r>
            <a:r>
              <a:rPr lang="en-US" i="1" baseline="-25000" dirty="0" err="1" smtClean="0"/>
              <a:t>i,k</a:t>
            </a:r>
            <a:r>
              <a:rPr lang="en-US" dirty="0" smtClean="0"/>
              <a:t> = probabilities of side effects 1-</a:t>
            </a:r>
            <a:r>
              <a:rPr lang="en-US" i="1" dirty="0" smtClean="0"/>
              <a:t>k</a:t>
            </a:r>
            <a:r>
              <a:rPr lang="en-US" dirty="0" smtClean="0"/>
              <a:t> for drug </a:t>
            </a:r>
            <a:r>
              <a:rPr lang="en-US" i="1" dirty="0" err="1" smtClean="0"/>
              <a:t>i</a:t>
            </a:r>
            <a:endParaRPr lang="en-US" dirty="0" smtClean="0"/>
          </a:p>
          <a:p>
            <a:pPr marL="914400" lvl="2" indent="0">
              <a:buNone/>
            </a:pPr>
            <a:endParaRPr lang="en-US" dirty="0" smtClean="0"/>
          </a:p>
          <a:p>
            <a:pPr marL="0" indent="0">
              <a:buNone/>
            </a:pPr>
            <a:endParaRPr lang="en-US" dirty="0"/>
          </a:p>
        </p:txBody>
      </p:sp>
      <p:graphicFrame>
        <p:nvGraphicFramePr>
          <p:cNvPr id="7" name="Object 6"/>
          <p:cNvGraphicFramePr>
            <a:graphicFrameLocks noChangeAspect="1"/>
          </p:cNvGraphicFramePr>
          <p:nvPr>
            <p:extLst>
              <p:ext uri="{D42A27DB-BD31-4B8C-83A1-F6EECF244321}">
                <p14:modId xmlns:p14="http://schemas.microsoft.com/office/powerpoint/2010/main" val="4016202557"/>
              </p:ext>
            </p:extLst>
          </p:nvPr>
        </p:nvGraphicFramePr>
        <p:xfrm>
          <a:off x="3505200" y="2997200"/>
          <a:ext cx="2133600" cy="863600"/>
        </p:xfrm>
        <a:graphic>
          <a:graphicData uri="http://schemas.openxmlformats.org/presentationml/2006/ole">
            <mc:AlternateContent xmlns:mc="http://schemas.openxmlformats.org/markup-compatibility/2006">
              <mc:Choice xmlns:v="urn:schemas-microsoft-com:vml" Requires="v">
                <p:oleObj spid="_x0000_s4116" name="Equation" r:id="rId3" imgW="2133600" imgH="863600" progId="Equation.3">
                  <p:embed/>
                </p:oleObj>
              </mc:Choice>
              <mc:Fallback>
                <p:oleObj name="Equation" r:id="rId3" imgW="2133600" imgH="863600" progId="Equation.3">
                  <p:embed/>
                  <p:pic>
                    <p:nvPicPr>
                      <p:cNvPr id="0" name=""/>
                      <p:cNvPicPr/>
                      <p:nvPr/>
                    </p:nvPicPr>
                    <p:blipFill>
                      <a:blip r:embed="rId4"/>
                      <a:stretch>
                        <a:fillRect/>
                      </a:stretch>
                    </p:blipFill>
                    <p:spPr>
                      <a:xfrm>
                        <a:off x="3505200" y="2997200"/>
                        <a:ext cx="2133600" cy="863600"/>
                      </a:xfrm>
                      <a:prstGeom prst="rect">
                        <a:avLst/>
                      </a:prstGeom>
                    </p:spPr>
                  </p:pic>
                </p:oleObj>
              </mc:Fallback>
            </mc:AlternateContent>
          </a:graphicData>
        </a:graphic>
      </p:graphicFrame>
      <p:sp>
        <p:nvSpPr>
          <p:cNvPr id="12" name="TextBox 11"/>
          <p:cNvSpPr txBox="1"/>
          <p:nvPr/>
        </p:nvSpPr>
        <p:spPr>
          <a:xfrm>
            <a:off x="962892" y="4513868"/>
            <a:ext cx="3167781" cy="523220"/>
          </a:xfrm>
          <a:prstGeom prst="rect">
            <a:avLst/>
          </a:prstGeom>
          <a:noFill/>
        </p:spPr>
        <p:txBody>
          <a:bodyPr wrap="square" rtlCol="0">
            <a:spAutoFit/>
          </a:bodyPr>
          <a:lstStyle/>
          <a:p>
            <a:r>
              <a:rPr lang="en-US" sz="2800" dirty="0" smtClean="0"/>
              <a:t>Recommendation = </a:t>
            </a:r>
            <a:endParaRPr lang="en-US" sz="2800" dirty="0"/>
          </a:p>
        </p:txBody>
      </p:sp>
      <p:pic>
        <p:nvPicPr>
          <p:cNvPr id="5" name="Picture 4" descr="Screen Shot 2014-06-24 at 8.25.12 A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30673" y="4194315"/>
            <a:ext cx="3952747" cy="1240078"/>
          </a:xfrm>
          <a:prstGeom prst="rect">
            <a:avLst/>
          </a:prstGeom>
        </p:spPr>
      </p:pic>
    </p:spTree>
    <p:extLst>
      <p:ext uri="{BB962C8B-B14F-4D97-AF65-F5344CB8AC3E}">
        <p14:creationId xmlns:p14="http://schemas.microsoft.com/office/powerpoint/2010/main" val="372839906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David J. Paulsen</a:t>
            </a:r>
            <a:endParaRPr lang="en-US" dirty="0"/>
          </a:p>
        </p:txBody>
      </p:sp>
      <p:pic>
        <p:nvPicPr>
          <p:cNvPr id="4" name="Picture 3" descr="Screen Shot 2014-05-11 at 12.59.10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127" y="1712931"/>
            <a:ext cx="1778550" cy="1469375"/>
          </a:xfrm>
          <a:prstGeom prst="ellipse">
            <a:avLst/>
          </a:prstGeom>
          <a:ln>
            <a:noFill/>
          </a:ln>
          <a:effectLst>
            <a:softEdge rad="112500"/>
          </a:effectLst>
        </p:spPr>
      </p:pic>
      <p:pic>
        <p:nvPicPr>
          <p:cNvPr id="8" name="Picture 7" descr="risk_gt_sure_inv_az160.t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70415" y="4770033"/>
            <a:ext cx="2442123" cy="1174932"/>
          </a:xfrm>
          <a:prstGeom prst="rect">
            <a:avLst/>
          </a:prstGeom>
          <a:ln>
            <a:noFill/>
          </a:ln>
          <a:effectLst>
            <a:softEdge rad="112500"/>
          </a:effectLst>
        </p:spPr>
      </p:pic>
      <p:sp>
        <p:nvSpPr>
          <p:cNvPr id="9" name="TextBox 8"/>
          <p:cNvSpPr txBox="1"/>
          <p:nvPr/>
        </p:nvSpPr>
        <p:spPr>
          <a:xfrm>
            <a:off x="5694682" y="5944965"/>
            <a:ext cx="3098005" cy="646331"/>
          </a:xfrm>
          <a:prstGeom prst="rect">
            <a:avLst/>
          </a:prstGeom>
          <a:noFill/>
        </p:spPr>
        <p:txBody>
          <a:bodyPr wrap="square" rtlCol="0">
            <a:spAutoFit/>
          </a:bodyPr>
          <a:lstStyle/>
          <a:p>
            <a:pPr algn="ctr"/>
            <a:r>
              <a:rPr lang="en-US" dirty="0" smtClean="0"/>
              <a:t>Development of </a:t>
            </a:r>
            <a:endParaRPr lang="en-US" dirty="0" smtClean="0"/>
          </a:p>
          <a:p>
            <a:pPr algn="ctr"/>
            <a:r>
              <a:rPr lang="en-US" dirty="0" smtClean="0"/>
              <a:t>Risky Decision </a:t>
            </a:r>
            <a:r>
              <a:rPr lang="en-US" dirty="0" smtClean="0"/>
              <a:t>Making</a:t>
            </a:r>
            <a:endParaRPr lang="en-US" dirty="0" smtClean="0"/>
          </a:p>
        </p:txBody>
      </p:sp>
      <p:pic>
        <p:nvPicPr>
          <p:cNvPr id="12" name="Picture 11" descr="david_bw-1.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0439" y="2580054"/>
            <a:ext cx="2943640" cy="1962427"/>
          </a:xfrm>
          <a:prstGeom prst="ellipse">
            <a:avLst/>
          </a:prstGeom>
          <a:ln>
            <a:noFill/>
          </a:ln>
          <a:effectLst>
            <a:softEdge rad="112500"/>
          </a:effectLst>
        </p:spPr>
      </p:pic>
      <p:pic>
        <p:nvPicPr>
          <p:cNvPr id="3" name="Picture 2"/>
          <p:cNvPicPr>
            <a:picLocks noChangeAspect="1"/>
          </p:cNvPicPr>
          <p:nvPr/>
        </p:nvPicPr>
        <p:blipFill>
          <a:blip r:embed="rId5"/>
          <a:stretch>
            <a:fillRect/>
          </a:stretch>
        </p:blipFill>
        <p:spPr>
          <a:xfrm>
            <a:off x="5984079" y="1653878"/>
            <a:ext cx="2976068" cy="1224439"/>
          </a:xfrm>
          <a:prstGeom prst="ellipse">
            <a:avLst/>
          </a:prstGeom>
          <a:ln>
            <a:noFill/>
          </a:ln>
          <a:effectLst>
            <a:softEdge rad="112500"/>
          </a:effectLst>
        </p:spPr>
      </p:pic>
      <p:sp>
        <p:nvSpPr>
          <p:cNvPr id="11" name="TextBox 10"/>
          <p:cNvSpPr txBox="1"/>
          <p:nvPr/>
        </p:nvSpPr>
        <p:spPr>
          <a:xfrm>
            <a:off x="6196011" y="2878317"/>
            <a:ext cx="2764136" cy="923330"/>
          </a:xfrm>
          <a:prstGeom prst="rect">
            <a:avLst/>
          </a:prstGeom>
          <a:noFill/>
        </p:spPr>
        <p:txBody>
          <a:bodyPr wrap="square" rtlCol="0">
            <a:spAutoFit/>
          </a:bodyPr>
          <a:lstStyle/>
          <a:p>
            <a:pPr algn="ctr"/>
            <a:r>
              <a:rPr lang="en-US" dirty="0" smtClean="0"/>
              <a:t>Duke University</a:t>
            </a:r>
          </a:p>
          <a:p>
            <a:pPr algn="ctr"/>
            <a:r>
              <a:rPr lang="en-US" dirty="0" smtClean="0"/>
              <a:t>Center for Cognitive</a:t>
            </a:r>
          </a:p>
          <a:p>
            <a:pPr algn="ctr"/>
            <a:r>
              <a:rPr lang="en-US" dirty="0" smtClean="0"/>
              <a:t>Neuroscience</a:t>
            </a:r>
            <a:endParaRPr lang="en-US" dirty="0" smtClean="0"/>
          </a:p>
        </p:txBody>
      </p:sp>
      <p:pic>
        <p:nvPicPr>
          <p:cNvPr id="6" name="Picture 5"/>
          <p:cNvPicPr>
            <a:picLocks noChangeAspect="1"/>
          </p:cNvPicPr>
          <p:nvPr/>
        </p:nvPicPr>
        <p:blipFill rotWithShape="1">
          <a:blip r:embed="rId6"/>
          <a:srcRect l="132" r="132"/>
          <a:stretch/>
        </p:blipFill>
        <p:spPr>
          <a:xfrm>
            <a:off x="818127" y="4770033"/>
            <a:ext cx="1174932" cy="1174932"/>
          </a:xfrm>
          <a:prstGeom prst="ellipse">
            <a:avLst/>
          </a:prstGeom>
          <a:ln>
            <a:noFill/>
          </a:ln>
          <a:effectLst>
            <a:softEdge rad="12700"/>
          </a:effectLst>
        </p:spPr>
      </p:pic>
      <p:sp>
        <p:nvSpPr>
          <p:cNvPr id="15" name="TextBox 14"/>
          <p:cNvSpPr txBox="1"/>
          <p:nvPr/>
        </p:nvSpPr>
        <p:spPr>
          <a:xfrm>
            <a:off x="1811644" y="5046800"/>
            <a:ext cx="2748271" cy="646331"/>
          </a:xfrm>
          <a:prstGeom prst="rect">
            <a:avLst/>
          </a:prstGeom>
          <a:noFill/>
        </p:spPr>
        <p:txBody>
          <a:bodyPr wrap="square" rtlCol="0">
            <a:spAutoFit/>
          </a:bodyPr>
          <a:lstStyle/>
          <a:p>
            <a:pPr algn="ctr"/>
            <a:r>
              <a:rPr lang="en-US" dirty="0" smtClean="0"/>
              <a:t>University of Pittsburgh</a:t>
            </a:r>
          </a:p>
          <a:p>
            <a:pPr algn="ctr"/>
            <a:r>
              <a:rPr lang="en-US" dirty="0" smtClean="0"/>
              <a:t>Medical Center</a:t>
            </a:r>
            <a:endParaRPr lang="en-US" dirty="0" smtClean="0"/>
          </a:p>
        </p:txBody>
      </p:sp>
    </p:spTree>
    <p:extLst>
      <p:ext uri="{BB962C8B-B14F-4D97-AF65-F5344CB8AC3E}">
        <p14:creationId xmlns:p14="http://schemas.microsoft.com/office/powerpoint/2010/main" val="2362214734"/>
      </p:ext>
    </p:extLst>
  </p:cSld>
  <p:clrMapOvr>
    <a:masterClrMapping/>
  </p:clrMapOvr>
</p:sld>
</file>

<file path=ppt/theme/theme1.xml><?xml version="1.0" encoding="utf-8"?>
<a:theme xmlns:a="http://schemas.openxmlformats.org/drawingml/2006/main" name="Black">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FFFF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451</TotalTime>
  <Words>505</Words>
  <Application>Microsoft Macintosh PowerPoint</Application>
  <PresentationFormat>On-screen Show (4:3)</PresentationFormat>
  <Paragraphs>52</Paragraphs>
  <Slides>8</Slides>
  <Notes>4</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8</vt:i4>
      </vt:variant>
    </vt:vector>
  </HeadingPairs>
  <TitlesOfParts>
    <vt:vector size="10" baseType="lpstr">
      <vt:lpstr>Black</vt:lpstr>
      <vt:lpstr>Equation</vt:lpstr>
      <vt:lpstr>RxFx</vt:lpstr>
      <vt:lpstr>PowerPoint Presentation</vt:lpstr>
      <vt:lpstr>Which prescription drug should I request?</vt:lpstr>
      <vt:lpstr>Which prescription drug should I request?</vt:lpstr>
      <vt:lpstr>RxFx</vt:lpstr>
      <vt:lpstr>Data Source</vt:lpstr>
      <vt:lpstr>Data Cleansing</vt:lpstr>
      <vt:lpstr>David J. Paulsen</vt:lpstr>
    </vt:vector>
  </TitlesOfParts>
  <Manager/>
  <Company>DUKE UNIVERSITY</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David Paulsen</dc:creator>
  <cp:keywords/>
  <dc:description/>
  <cp:lastModifiedBy>David Paulsen</cp:lastModifiedBy>
  <cp:revision>60</cp:revision>
  <dcterms:created xsi:type="dcterms:W3CDTF">2014-06-22T01:29:04Z</dcterms:created>
  <dcterms:modified xsi:type="dcterms:W3CDTF">2014-06-24T15:38:34Z</dcterms:modified>
  <cp:category/>
</cp:coreProperties>
</file>

<file path=docProps/thumbnail.jpeg>
</file>